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Fira Mono Medium" panose="020B0609050000020004" pitchFamily="49" charset="0"/>
      <p:regular r:id="rId17"/>
    </p:embeddedFont>
    <p:embeddedFont>
      <p:font typeface="Fira Sans" panose="020B0503050000020004" pitchFamily="34" charset="0"/>
      <p:regular r:id="rId18"/>
    </p:embeddedFont>
  </p:embeddedFontLst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623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Fabian-Rieral-Condori-Llanos/ViviendaSR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820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Diseño y Evaluación de Bases de Datos (Caso 1)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Estudiantes 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Fabian Rieral Condori Llanos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846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Luis Alejandro Terceros Gutierrez</a:t>
            </a:r>
            <a:endParaRPr lang="en-US" sz="175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D531E36-082C-1DCF-A92C-A78D14CCE3B9}"/>
              </a:ext>
            </a:extLst>
          </p:cNvPr>
          <p:cNvSpPr/>
          <p:nvPr/>
        </p:nvSpPr>
        <p:spPr>
          <a:xfrm>
            <a:off x="12367846" y="7467600"/>
            <a:ext cx="2262554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93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Objetivo 4.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17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Reporte de Comisiones por Agente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798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 Porcentaje, monto, contratos gestionados por cada agente.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97906"/>
            <a:ext cx="13042821" cy="223230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1FDD08A-D49B-0626-9039-1C1CDD547161}"/>
              </a:ext>
            </a:extLst>
          </p:cNvPr>
          <p:cNvSpPr/>
          <p:nvPr/>
        </p:nvSpPr>
        <p:spPr>
          <a:xfrm>
            <a:off x="12367846" y="7467600"/>
            <a:ext cx="2262554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48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Objetivo 5.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072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Reporte de Visitas a Inmuebles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252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 Inmuebles con mayor número de visitas.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433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 Clientes interesados por inmueble.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561403"/>
            <a:ext cx="13042821" cy="212324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C96A1C0-1E4A-CECE-006E-334B6A832ED5}"/>
              </a:ext>
            </a:extLst>
          </p:cNvPr>
          <p:cNvSpPr/>
          <p:nvPr/>
        </p:nvSpPr>
        <p:spPr>
          <a:xfrm>
            <a:off x="12367846" y="7467600"/>
            <a:ext cx="2262554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553" y="483632"/>
            <a:ext cx="11871841" cy="549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Integración con Sistema Web (Node.js/Express)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53" y="1494949"/>
            <a:ext cx="6485096" cy="64850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37371" y="1455301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Conectando la base de datos a una interfaz web amigable.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7537371" y="1934528"/>
            <a:ext cx="6485096" cy="1083707"/>
          </a:xfrm>
          <a:prstGeom prst="roundRect">
            <a:avLst>
              <a:gd name="adj" fmla="val 2435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s-BO"/>
          </a:p>
        </p:txBody>
      </p:sp>
      <p:sp>
        <p:nvSpPr>
          <p:cNvPr id="6" name="Text 3"/>
          <p:cNvSpPr/>
          <p:nvPr/>
        </p:nvSpPr>
        <p:spPr>
          <a:xfrm>
            <a:off x="7713226" y="2110383"/>
            <a:ext cx="2769394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Endpoints Funcionales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713226" y="2561034"/>
            <a:ext cx="613338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Acceso directo a reportes.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7537371" y="3194090"/>
            <a:ext cx="6485096" cy="1083707"/>
          </a:xfrm>
          <a:prstGeom prst="roundRect">
            <a:avLst>
              <a:gd name="adj" fmla="val 2435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s-BO"/>
          </a:p>
        </p:txBody>
      </p:sp>
      <p:sp>
        <p:nvSpPr>
          <p:cNvPr id="9" name="Text 6"/>
          <p:cNvSpPr/>
          <p:nvPr/>
        </p:nvSpPr>
        <p:spPr>
          <a:xfrm>
            <a:off x="7713226" y="3369945"/>
            <a:ext cx="2769394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Manejo de Solicitudes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713226" y="3820597"/>
            <a:ext cx="613338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API RESTful con Express.</a:t>
            </a:r>
            <a:endParaRPr lang="en-US" sz="135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DAEAFEE-2B98-2E63-C525-2F32A0974C2F}"/>
              </a:ext>
            </a:extLst>
          </p:cNvPr>
          <p:cNvSpPr/>
          <p:nvPr/>
        </p:nvSpPr>
        <p:spPr>
          <a:xfrm>
            <a:off x="12367846" y="7467600"/>
            <a:ext cx="2262554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9342"/>
            <a:ext cx="85046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Visualización de Reportes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617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Diseño responsivo y amigable para presentar los datos.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79802"/>
            <a:ext cx="4158615" cy="25702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976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HTML y CSS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46723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Estructura y estilo visual.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179802"/>
            <a:ext cx="4158615" cy="25702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5976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Bootstrap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646723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Diseño responsivo y componentes.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179802"/>
            <a:ext cx="4158615" cy="25702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5976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Vistas Claras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646723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Reportes interpretables y estéticos.</a:t>
            </a:r>
            <a:endParaRPr lang="en-US" sz="175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5F0D14A-E9B4-8CE1-B37E-506CA9133E34}"/>
              </a:ext>
            </a:extLst>
          </p:cNvPr>
          <p:cNvSpPr/>
          <p:nvPr/>
        </p:nvSpPr>
        <p:spPr>
          <a:xfrm>
            <a:off x="12367846" y="7467600"/>
            <a:ext cx="2262554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540" y="714137"/>
            <a:ext cx="7736919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Conclusiones y Próximos Pasos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3540" y="2271951"/>
            <a:ext cx="7736919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 sistema robusto y eficiente, listo para escalabilidad y nuevas funcionalidades.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3540" y="2819519"/>
            <a:ext cx="452199" cy="452199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s-BO"/>
          </a:p>
        </p:txBody>
      </p:sp>
      <p:sp>
        <p:nvSpPr>
          <p:cNvPr id="6" name="Text 3"/>
          <p:cNvSpPr/>
          <p:nvPr/>
        </p:nvSpPr>
        <p:spPr>
          <a:xfrm>
            <a:off x="778907" y="2857202"/>
            <a:ext cx="301466" cy="376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1356717" y="2888575"/>
            <a:ext cx="251269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Base Sólida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356717" y="3323153"/>
            <a:ext cx="7083743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Diseño de BD y E-R, fundamentales.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03540" y="4046577"/>
            <a:ext cx="452199" cy="452199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s-BO"/>
          </a:p>
        </p:txBody>
      </p:sp>
      <p:sp>
        <p:nvSpPr>
          <p:cNvPr id="10" name="Text 7"/>
          <p:cNvSpPr/>
          <p:nvPr/>
        </p:nvSpPr>
        <p:spPr>
          <a:xfrm>
            <a:off x="778907" y="4084260"/>
            <a:ext cx="301466" cy="376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8"/>
          <p:cNvSpPr/>
          <p:nvPr/>
        </p:nvSpPr>
        <p:spPr>
          <a:xfrm>
            <a:off x="1356717" y="4115633"/>
            <a:ext cx="3316129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Funcionalidad Completa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356717" y="4550212"/>
            <a:ext cx="7083743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Reportes y visualización integrados.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3540" y="5273635"/>
            <a:ext cx="452199" cy="452199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s-BO"/>
          </a:p>
        </p:txBody>
      </p:sp>
      <p:sp>
        <p:nvSpPr>
          <p:cNvPr id="14" name="Text 11"/>
          <p:cNvSpPr/>
          <p:nvPr/>
        </p:nvSpPr>
        <p:spPr>
          <a:xfrm>
            <a:off x="778907" y="5311319"/>
            <a:ext cx="301466" cy="376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1356717" y="5342692"/>
            <a:ext cx="3165396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Oportunidades Futuras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1356717" y="5777270"/>
            <a:ext cx="7083743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Expansión y mejoras continuas.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703540" y="6324838"/>
            <a:ext cx="7736919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Repositorio de GitHub : </a:t>
            </a:r>
            <a:r>
              <a:rPr lang="en-US" sz="1550" u="sng" dirty="0">
                <a:solidFill>
                  <a:srgbClr val="FF6BD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https://github.com/Fabian-Rieral-Condori-Llanos/ViviendaSRL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703540" y="7193875"/>
            <a:ext cx="7736919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7592"/>
            <a:ext cx="9865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Modelo Entidad-Relación (E-R)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6925032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8279249" y="2041684"/>
            <a:ext cx="5564862" cy="1397675"/>
          </a:xfrm>
          <a:prstGeom prst="roundRect">
            <a:avLst>
              <a:gd name="adj" fmla="val 2434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s-BO"/>
          </a:p>
        </p:txBody>
      </p:sp>
      <p:sp>
        <p:nvSpPr>
          <p:cNvPr id="6" name="Text 3"/>
          <p:cNvSpPr/>
          <p:nvPr/>
        </p:nvSpPr>
        <p:spPr>
          <a:xfrm>
            <a:off x="8506063" y="2268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Entidades Claras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506063" y="2849642"/>
            <a:ext cx="511123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Definición precisa y sin ambigüedades.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279249" y="3666173"/>
            <a:ext cx="5564862" cy="1397675"/>
          </a:xfrm>
          <a:prstGeom prst="roundRect">
            <a:avLst>
              <a:gd name="adj" fmla="val 2434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s-BO"/>
          </a:p>
        </p:txBody>
      </p:sp>
      <p:sp>
        <p:nvSpPr>
          <p:cNvPr id="9" name="Text 6"/>
          <p:cNvSpPr/>
          <p:nvPr/>
        </p:nvSpPr>
        <p:spPr>
          <a:xfrm>
            <a:off x="8506063" y="3892987"/>
            <a:ext cx="3230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Relaciones Robustas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8506063" y="4474131"/>
            <a:ext cx="511123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Conexiones lógicas y bien establecidas.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279249" y="5290661"/>
            <a:ext cx="5564862" cy="1397675"/>
          </a:xfrm>
          <a:prstGeom prst="roundRect">
            <a:avLst>
              <a:gd name="adj" fmla="val 2434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s-BO"/>
          </a:p>
        </p:txBody>
      </p:sp>
      <p:sp>
        <p:nvSpPr>
          <p:cNvPr id="12" name="Text 9"/>
          <p:cNvSpPr/>
          <p:nvPr/>
        </p:nvSpPr>
        <p:spPr>
          <a:xfrm>
            <a:off x="8506063" y="5517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Atributos Clave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8506063" y="6098619"/>
            <a:ext cx="511123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Identificación unívoca de cada entidad.</a:t>
            </a:r>
            <a:endParaRPr lang="en-US" sz="175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BCFD7FE-B0B4-734C-F0BE-81160024466E}"/>
              </a:ext>
            </a:extLst>
          </p:cNvPr>
          <p:cNvSpPr/>
          <p:nvPr/>
        </p:nvSpPr>
        <p:spPr>
          <a:xfrm>
            <a:off x="12367846" y="7467600"/>
            <a:ext cx="2262554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F1DDD1F-D2B9-580E-4771-F77FEBACD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0" y="1797746"/>
            <a:ext cx="7264375" cy="56351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41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Coherencia del Modelo E-R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6185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 base de datos relacional debe reflejar con precisión el diseño conceptual.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442811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41074" y="3669625"/>
            <a:ext cx="28904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Diseño Conceptual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641074" y="416004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Modelo E-R detallado.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803696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41074" y="5030510"/>
            <a:ext cx="35705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Implementación Lógica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641074" y="552092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Tablas y relaciones SQL.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6164580"/>
            <a:ext cx="1134070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41074" y="63913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Validación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641074" y="688181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Consistencia y normalización.</a:t>
            </a:r>
            <a:endParaRPr lang="en-US" sz="175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B142503-CD9B-9A70-3EA1-AEC79D107CA6}"/>
              </a:ext>
            </a:extLst>
          </p:cNvPr>
          <p:cNvSpPr/>
          <p:nvPr/>
        </p:nvSpPr>
        <p:spPr>
          <a:xfrm>
            <a:off x="12367846" y="7467600"/>
            <a:ext cx="2262554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957"/>
            <a:ext cx="10306645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Modelo de Base de Datos General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30" y="1884521"/>
            <a:ext cx="7426762" cy="45790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5930" y="6712863"/>
            <a:ext cx="763071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8955048" y="1834634"/>
            <a:ext cx="4906923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Estructura de tablas y relaciones para asegurar la integridad de los datos.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8955048" y="2793325"/>
            <a:ext cx="498753" cy="498753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s-BO"/>
          </a:p>
        </p:txBody>
      </p:sp>
      <p:sp>
        <p:nvSpPr>
          <p:cNvPr id="7" name="Text 4"/>
          <p:cNvSpPr/>
          <p:nvPr/>
        </p:nvSpPr>
        <p:spPr>
          <a:xfrm>
            <a:off x="9038094" y="2834819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9675495" y="2869525"/>
            <a:ext cx="4186476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Tablas Creadas Correctamente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9675495" y="3784163"/>
            <a:ext cx="418647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Definición de esquemas.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8955048" y="4582239"/>
            <a:ext cx="498753" cy="498753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s-BO"/>
          </a:p>
        </p:txBody>
      </p:sp>
      <p:sp>
        <p:nvSpPr>
          <p:cNvPr id="11" name="Text 8"/>
          <p:cNvSpPr/>
          <p:nvPr/>
        </p:nvSpPr>
        <p:spPr>
          <a:xfrm>
            <a:off x="9038094" y="4623733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9"/>
          <p:cNvSpPr/>
          <p:nvPr/>
        </p:nvSpPr>
        <p:spPr>
          <a:xfrm>
            <a:off x="9675495" y="4658439"/>
            <a:ext cx="4186476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Claves Primarias y Foráneas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9675495" y="5573078"/>
            <a:ext cx="418647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Relaciones bien definidas (PK, FK).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8955048" y="6371153"/>
            <a:ext cx="498753" cy="498753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s-BO"/>
          </a:p>
        </p:txBody>
      </p:sp>
      <p:sp>
        <p:nvSpPr>
          <p:cNvPr id="15" name="Text 12"/>
          <p:cNvSpPr/>
          <p:nvPr/>
        </p:nvSpPr>
        <p:spPr>
          <a:xfrm>
            <a:off x="9038094" y="6412647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6" name="Text 13"/>
          <p:cNvSpPr/>
          <p:nvPr/>
        </p:nvSpPr>
        <p:spPr>
          <a:xfrm>
            <a:off x="9675495" y="6447353"/>
            <a:ext cx="3491032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Consistencia Integral</a:t>
            </a:r>
            <a:endParaRPr lang="en-US" sz="2150" dirty="0"/>
          </a:p>
        </p:txBody>
      </p:sp>
      <p:sp>
        <p:nvSpPr>
          <p:cNvPr id="17" name="Text 14"/>
          <p:cNvSpPr/>
          <p:nvPr/>
        </p:nvSpPr>
        <p:spPr>
          <a:xfrm>
            <a:off x="9675495" y="7015520"/>
            <a:ext cx="418647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Alineación total con el modelo E-R.</a:t>
            </a:r>
            <a:endParaRPr lang="en-US" sz="170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6A33C6E-92A4-A538-C3D6-9DA7903CE6D6}"/>
              </a:ext>
            </a:extLst>
          </p:cNvPr>
          <p:cNvSpPr/>
          <p:nvPr/>
        </p:nvSpPr>
        <p:spPr>
          <a:xfrm>
            <a:off x="12367846" y="7467600"/>
            <a:ext cx="2262554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18178"/>
            <a:ext cx="88449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Procedimientos Almacenados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671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Optimización del acceso a datos con 5 procedimientos almacenados funcionales.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29851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5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1455420" y="6330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Procedimientos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682073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Almacenados y funcionales para informes.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235893" y="529851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100%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5897523" y="6330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Funcionalidad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235893" y="682073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Cada procedimiento cumple su objetivo.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677995" y="529851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✅</a:t>
            </a:r>
            <a:endParaRPr lang="en-US" sz="5850" dirty="0"/>
          </a:p>
        </p:txBody>
      </p:sp>
      <p:sp>
        <p:nvSpPr>
          <p:cNvPr id="12" name="Text 9"/>
          <p:cNvSpPr/>
          <p:nvPr/>
        </p:nvSpPr>
        <p:spPr>
          <a:xfrm>
            <a:off x="10339626" y="6330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Reportes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677995" y="682073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Generación de datos optimizada.</a:t>
            </a:r>
            <a:endParaRPr lang="en-US" sz="175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4C6354C-E174-C9D4-AD99-227425056125}"/>
              </a:ext>
            </a:extLst>
          </p:cNvPr>
          <p:cNvSpPr/>
          <p:nvPr/>
        </p:nvSpPr>
        <p:spPr>
          <a:xfrm>
            <a:off x="12367846" y="7467600"/>
            <a:ext cx="2262554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8814"/>
            <a:ext cx="95252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Captura de Pantalla Pricipal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01221"/>
            <a:ext cx="13042821" cy="31895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1B35D54-F336-9CDC-1AF7-726B8F3A5BD6}"/>
              </a:ext>
            </a:extLst>
          </p:cNvPr>
          <p:cNvSpPr/>
          <p:nvPr/>
        </p:nvSpPr>
        <p:spPr>
          <a:xfrm>
            <a:off x="12367846" y="7467600"/>
            <a:ext cx="2262554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71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Objetivo 1.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195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Reporte de Contratos Activos y Vencidos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8376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 Contratos de alquiler y venta, con fecha de inicio y fin.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556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 Estado del contrato: Activo, Vencido, Cancelado.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737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 Clientes involucrados.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91777"/>
            <a:ext cx="13042821" cy="248054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98945FB-1847-0B0A-052D-B3D19DAB968E}"/>
              </a:ext>
            </a:extLst>
          </p:cNvPr>
          <p:cNvSpPr/>
          <p:nvPr/>
        </p:nvSpPr>
        <p:spPr>
          <a:xfrm>
            <a:off x="12367846" y="7467600"/>
            <a:ext cx="2262554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89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Objetivo 2.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514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Reporte de Pagos Pendientes por Cliente o Inmueble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694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 Filtrado por mes.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875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 Incluye nombre del cliente, inmueble alquilado/vendido, monto pendiente.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505563"/>
            <a:ext cx="13042821" cy="223492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0F6EA7D-64E0-A3B0-8E60-483DB2857387}"/>
              </a:ext>
            </a:extLst>
          </p:cNvPr>
          <p:cNvSpPr/>
          <p:nvPr/>
        </p:nvSpPr>
        <p:spPr>
          <a:xfrm>
            <a:off x="12367846" y="7467600"/>
            <a:ext cx="2262554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44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Objetivo 3.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968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Reporte de Ingresos Mensuales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149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 Por tipo de operación (Alquiler, Venta).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329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 Monto total, pagos recibidos, comisiones cobradas.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251008"/>
            <a:ext cx="13042821" cy="274415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49E5F9C-01AE-4F3C-0D6C-969121AD7C7A}"/>
              </a:ext>
            </a:extLst>
          </p:cNvPr>
          <p:cNvSpPr/>
          <p:nvPr/>
        </p:nvSpPr>
        <p:spPr>
          <a:xfrm>
            <a:off x="12367846" y="7467600"/>
            <a:ext cx="2262554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453</Words>
  <Application>Microsoft Office PowerPoint</Application>
  <PresentationFormat>Personalizado</PresentationFormat>
  <Paragraphs>102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Fira Sans</vt:lpstr>
      <vt:lpstr>Fira Mono Medium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Luis alejandro Terceros Gutierrez</cp:lastModifiedBy>
  <cp:revision>3</cp:revision>
  <dcterms:created xsi:type="dcterms:W3CDTF">2025-06-30T20:56:57Z</dcterms:created>
  <dcterms:modified xsi:type="dcterms:W3CDTF">2025-06-30T21:58:05Z</dcterms:modified>
</cp:coreProperties>
</file>